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1" r:id="rId3"/>
    <p:sldId id="350" r:id="rId4"/>
    <p:sldId id="352" r:id="rId5"/>
    <p:sldId id="353" r:id="rId6"/>
    <p:sldId id="354" r:id="rId7"/>
    <p:sldId id="355" r:id="rId8"/>
    <p:sldId id="356" r:id="rId9"/>
    <p:sldId id="357" r:id="rId10"/>
    <p:sldId id="298" r:id="rId1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10</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8375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8375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1390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8254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10987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2934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3916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144312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en-US" sz="2400" dirty="0">
                <a:solidFill>
                  <a:srgbClr val="000000"/>
                </a:solidFill>
                <a:latin typeface="Calibri" panose="020F0502020204030204" pitchFamily="34" charset="0"/>
                <a:cs typeface="Calibri" panose="020F0502020204030204" pitchFamily="34" charset="0"/>
              </a:rPr>
              <a:t>3.3. MONTAJLARIN ANİMASYONU</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3.3.1. Animation </a:t>
            </a:r>
            <a:r>
              <a:rPr lang="en-US" sz="2400" dirty="0" err="1">
                <a:solidFill>
                  <a:srgbClr val="000000"/>
                </a:solidFill>
                <a:latin typeface="Calibri" panose="020F0502020204030204" pitchFamily="34" charset="0"/>
                <a:cs typeface="Calibri" panose="020F0502020204030204" pitchFamily="34" charset="0"/>
              </a:rPr>
              <a:t>uygulaması</a:t>
            </a:r>
            <a:br>
              <a:rPr lang="en-US" sz="2400" dirty="0">
                <a:solidFill>
                  <a:srgbClr val="000000"/>
                </a:solidFill>
                <a:latin typeface="Calibri" panose="020F0502020204030204" pitchFamily="34" charset="0"/>
                <a:cs typeface="Calibri" panose="020F0502020204030204" pitchFamily="34" charset="0"/>
              </a:rPr>
            </a:br>
            <a:endParaRPr lang="en-US" sz="240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MONTAJ ANİMASYONU</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dirty="0">
                <a:solidFill>
                  <a:srgbClr val="000000"/>
                </a:solidFill>
                <a:latin typeface="Calibri" panose="020F0502020204030204" pitchFamily="34" charset="0"/>
                <a:cs typeface="Calibri" panose="020F0502020204030204" pitchFamily="34" charset="0"/>
              </a:rPr>
              <a:t>9</a:t>
            </a:r>
            <a:r>
              <a:rPr lang="tr-TR" sz="2400" dirty="0">
                <a:solidFill>
                  <a:srgbClr val="000000"/>
                </a:solidFill>
                <a:latin typeface="Calibri" panose="020F0502020204030204" pitchFamily="34" charset="0"/>
                <a:cs typeface="Calibri" panose="020F0502020204030204" pitchFamily="34" charset="0"/>
              </a:rPr>
              <a:t>.Hafta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988840"/>
            <a:ext cx="8658708" cy="2462213"/>
          </a:xfrm>
          <a:prstGeom prst="rect">
            <a:avLst/>
          </a:prstGeom>
          <a:noFill/>
        </p:spPr>
        <p:txBody>
          <a:bodyPr wrap="square">
            <a:spAutoFit/>
          </a:bodyPr>
          <a:lstStyle/>
          <a:p>
            <a:pPr algn="l"/>
            <a:r>
              <a:rPr lang="tr-TR" sz="1400" dirty="0"/>
              <a:t>	</a:t>
            </a:r>
          </a:p>
          <a:p>
            <a:pPr algn="l"/>
            <a:r>
              <a:rPr lang="tr-TR" sz="1400" dirty="0"/>
              <a:t>	Animasyon kelimesi dijital ortamda hareketlendirme anlamına gelmektedir. Tasarlanan ürünün sunumu için yapılan animasyonda, parça hareketleri ve kamera hareketleri bulunur.</a:t>
            </a:r>
          </a:p>
          <a:p>
            <a:pPr algn="l"/>
            <a:r>
              <a:rPr lang="tr-TR" sz="1400" dirty="0"/>
              <a:t> 	Parça hareketleri ile ürünün sahip olduğu mekanik özellikler sergilenirken, kamera hareketiyle de ürünün her yeri ayrıntılı şekilde görülebilir.</a:t>
            </a:r>
          </a:p>
          <a:p>
            <a:pPr algn="l"/>
            <a:r>
              <a:rPr lang="tr-TR" sz="1400" dirty="0"/>
              <a:t> 	Simülasyon parçanın bilgisayar ortamında gerçeği gibi modellenmesidir. Bu sayede oluşturulan tasarımların mukavemet durumları kontrol edilebilir. </a:t>
            </a:r>
          </a:p>
          <a:p>
            <a:pPr algn="l"/>
            <a:endParaRPr lang="tr-TR" sz="1400" dirty="0"/>
          </a:p>
          <a:p>
            <a:pPr algn="l"/>
            <a:r>
              <a:rPr lang="tr-TR" sz="1400" dirty="0"/>
              <a:t>Program bünyesinde animasyon ANIMATION araç çubuğu, simülasyon ise SIMULATION araç çubuğu kullanılarak yapılır.</a:t>
            </a:r>
          </a:p>
          <a:p>
            <a:pPr algn="l"/>
            <a:r>
              <a:rPr lang="tr-TR" sz="1400" dirty="0"/>
              <a:t> </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spTree>
    <p:extLst>
      <p:ext uri="{BB962C8B-B14F-4D97-AF65-F5344CB8AC3E}">
        <p14:creationId xmlns:p14="http://schemas.microsoft.com/office/powerpoint/2010/main" val="291119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1015663"/>
          </a:xfrm>
          <a:prstGeom prst="rect">
            <a:avLst/>
          </a:prstGeom>
          <a:noFill/>
        </p:spPr>
        <p:txBody>
          <a:bodyPr wrap="square">
            <a:spAutoFit/>
          </a:bodyPr>
          <a:lstStyle/>
          <a:p>
            <a:pPr marL="273050" indent="-273050" algn="l"/>
            <a:r>
              <a:rPr lang="en-US" sz="1800" b="1" u="sng" dirty="0"/>
              <a:t>3.3.1. Animation</a:t>
            </a:r>
            <a:r>
              <a:rPr lang="tr-TR" sz="1400" dirty="0"/>
              <a:t>	</a:t>
            </a:r>
          </a:p>
          <a:p>
            <a:pPr algn="l"/>
            <a:r>
              <a:rPr lang="tr-TR" sz="1400" dirty="0"/>
              <a:t>	</a:t>
            </a:r>
          </a:p>
          <a:p>
            <a:pPr algn="l"/>
            <a:r>
              <a:rPr lang="tr-TR" sz="1400" dirty="0"/>
              <a:t> Tasarımı yapılan parça/parçaların animasyonunu yapmak için araç çubuğu panelinden ANIMATION seçildiğinde görülen ekran görünecektir</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1FB9644A-66F8-A9CE-83AF-14D0F7547A9C}"/>
              </a:ext>
            </a:extLst>
          </p:cNvPr>
          <p:cNvPicPr>
            <a:picLocks noChangeAspect="1"/>
          </p:cNvPicPr>
          <p:nvPr/>
        </p:nvPicPr>
        <p:blipFill rotWithShape="1">
          <a:blip r:embed="rId4"/>
          <a:srcRect r="56558"/>
          <a:stretch/>
        </p:blipFill>
        <p:spPr>
          <a:xfrm>
            <a:off x="467544" y="2708920"/>
            <a:ext cx="2862029" cy="3705837"/>
          </a:xfrm>
          <a:prstGeom prst="rect">
            <a:avLst/>
          </a:prstGeom>
        </p:spPr>
      </p:pic>
      <p:pic>
        <p:nvPicPr>
          <p:cNvPr id="8" name="Resim 7">
            <a:extLst>
              <a:ext uri="{FF2B5EF4-FFF2-40B4-BE49-F238E27FC236}">
                <a16:creationId xmlns:a16="http://schemas.microsoft.com/office/drawing/2014/main" id="{046D46DB-48D2-26B8-E039-D7CF1D98DB96}"/>
              </a:ext>
            </a:extLst>
          </p:cNvPr>
          <p:cNvPicPr>
            <a:picLocks noChangeAspect="1"/>
          </p:cNvPicPr>
          <p:nvPr/>
        </p:nvPicPr>
        <p:blipFill rotWithShape="1">
          <a:blip r:embed="rId5"/>
          <a:srcRect r="51171"/>
          <a:stretch/>
        </p:blipFill>
        <p:spPr>
          <a:xfrm>
            <a:off x="4499992" y="2675667"/>
            <a:ext cx="3341795" cy="3739090"/>
          </a:xfrm>
          <a:prstGeom prst="rect">
            <a:avLst/>
          </a:prstGeom>
        </p:spPr>
      </p:pic>
    </p:spTree>
    <p:extLst>
      <p:ext uri="{BB962C8B-B14F-4D97-AF65-F5344CB8AC3E}">
        <p14:creationId xmlns:p14="http://schemas.microsoft.com/office/powerpoint/2010/main" val="206518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452181BB-E26D-E6E2-4543-3C5605090318}"/>
              </a:ext>
            </a:extLst>
          </p:cNvPr>
          <p:cNvPicPr>
            <a:picLocks noChangeAspect="1"/>
          </p:cNvPicPr>
          <p:nvPr/>
        </p:nvPicPr>
        <p:blipFill rotWithShape="1">
          <a:blip r:embed="rId4"/>
          <a:srcRect l="40200" t="29777" r="16138" b="22000"/>
          <a:stretch/>
        </p:blipFill>
        <p:spPr>
          <a:xfrm>
            <a:off x="539552" y="1753303"/>
            <a:ext cx="7704856" cy="4786641"/>
          </a:xfrm>
          <a:prstGeom prst="rect">
            <a:avLst/>
          </a:prstGeom>
        </p:spPr>
      </p:pic>
    </p:spTree>
    <p:extLst>
      <p:ext uri="{BB962C8B-B14F-4D97-AF65-F5344CB8AC3E}">
        <p14:creationId xmlns:p14="http://schemas.microsoft.com/office/powerpoint/2010/main" val="411477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2923877"/>
          </a:xfrm>
          <a:prstGeom prst="rect">
            <a:avLst/>
          </a:prstGeom>
          <a:noFill/>
        </p:spPr>
        <p:txBody>
          <a:bodyPr wrap="square">
            <a:spAutoFit/>
          </a:bodyPr>
          <a:lstStyle/>
          <a:p>
            <a:pPr algn="l"/>
            <a:r>
              <a:rPr lang="tr-TR" sz="1400" dirty="0"/>
              <a:t>	</a:t>
            </a:r>
          </a:p>
          <a:p>
            <a:pPr algn="l"/>
            <a:r>
              <a:rPr lang="tr-TR" sz="1400" dirty="0"/>
              <a:t>	Animasyon bölümünde birden fazla sahne üzerinde çalışılabilir. STORYBOARD bölümünden eklenen sahneler alt kısımda bulunan eklenen sahneler bölümünde görüntülenir.</a:t>
            </a:r>
          </a:p>
          <a:p>
            <a:pPr algn="l"/>
            <a:r>
              <a:rPr lang="tr-TR" sz="1600" b="1" u="sng" dirty="0"/>
              <a:t> Parça/parçalar </a:t>
            </a:r>
          </a:p>
          <a:p>
            <a:pPr algn="l"/>
            <a:r>
              <a:rPr lang="tr-TR" sz="1400" b="1" dirty="0"/>
              <a:t>TRANSFORM bölümü </a:t>
            </a:r>
            <a:r>
              <a:rPr lang="tr-TR" sz="1400" dirty="0"/>
              <a:t>yardımı ile taşıma ve döndürme hareketi yaparlar. Bu hareketler daha ziyade montajların patlama animasyonunu oluşturmak için kullanılır. </a:t>
            </a:r>
          </a:p>
          <a:p>
            <a:pPr algn="l"/>
            <a:r>
              <a:rPr lang="tr-TR" sz="1400" b="1" dirty="0"/>
              <a:t>ANNOTATION (Açıklama Ekleme) </a:t>
            </a:r>
            <a:r>
              <a:rPr lang="tr-TR" sz="1400" dirty="0"/>
              <a:t>sahnede istenen yere açıklama ekler ve istendiğinde üzerine gelinip açıklama okunur. </a:t>
            </a:r>
          </a:p>
          <a:p>
            <a:pPr algn="l"/>
            <a:r>
              <a:rPr lang="tr-TR" sz="1400" dirty="0"/>
              <a:t>VIEW düğmesi sahnede kamera kaydının açık ya da kapalı konumda olmasını denetler. Kamera kaydının kaydedilmemesi gereken durumlarda kayıt durdurulur.  </a:t>
            </a:r>
          </a:p>
          <a:p>
            <a:pPr algn="l"/>
            <a:r>
              <a:rPr lang="tr-TR" sz="1400" dirty="0"/>
              <a:t>PUBLISH animasyonun bulut ortamına ya da dijital hafızaya kaydedilmesini sağlar. </a:t>
            </a:r>
          </a:p>
          <a:p>
            <a:pPr algn="l"/>
            <a:r>
              <a:rPr lang="tr-TR" sz="1400" dirty="0"/>
              <a:t>Zaman çizelgesi animasyonun yapıldığı bölümdür. İstenen kareye gelinir ve oluşturulacak parça ya da kamere hareketi yapılır. </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spTree>
    <p:extLst>
      <p:ext uri="{BB962C8B-B14F-4D97-AF65-F5344CB8AC3E}">
        <p14:creationId xmlns:p14="http://schemas.microsoft.com/office/powerpoint/2010/main" val="161565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628800"/>
            <a:ext cx="8658708" cy="2893100"/>
          </a:xfrm>
          <a:prstGeom prst="rect">
            <a:avLst/>
          </a:prstGeom>
          <a:noFill/>
        </p:spPr>
        <p:txBody>
          <a:bodyPr wrap="square">
            <a:spAutoFit/>
          </a:bodyPr>
          <a:lstStyle/>
          <a:p>
            <a:pPr algn="l"/>
            <a:r>
              <a:rPr lang="tr-TR" sz="1400" dirty="0"/>
              <a:t>Animasyon genel olarak montaj parçalar için kullanılmakla birlikte tek bir parça için de animasyon </a:t>
            </a:r>
          </a:p>
          <a:p>
            <a:pPr algn="l"/>
            <a:r>
              <a:rPr lang="tr-TR" sz="1400" dirty="0"/>
              <a:t>yapılabilir.</a:t>
            </a:r>
          </a:p>
          <a:p>
            <a:pPr algn="l"/>
            <a:r>
              <a:rPr lang="tr-TR" sz="1400" dirty="0"/>
              <a:t> </a:t>
            </a:r>
          </a:p>
          <a:p>
            <a:pPr algn="l"/>
            <a:r>
              <a:rPr lang="tr-TR" sz="1400" b="1" u="sng" dirty="0"/>
              <a:t>Montaj animasyonu oluşturma işlem basamakları şu şekildedir:</a:t>
            </a:r>
          </a:p>
          <a:p>
            <a:pPr algn="l"/>
            <a:r>
              <a:rPr lang="tr-TR" sz="1400" dirty="0"/>
              <a:t> 1) Montaj parçaları çizilir ve </a:t>
            </a:r>
            <a:r>
              <a:rPr lang="tr-TR" sz="1400" dirty="0" err="1"/>
              <a:t>componend</a:t>
            </a:r>
            <a:r>
              <a:rPr lang="tr-TR" sz="1400" dirty="0"/>
              <a:t> (montaj parçası) hâline getirilir.</a:t>
            </a:r>
          </a:p>
          <a:p>
            <a:pPr algn="l"/>
            <a:r>
              <a:rPr lang="tr-TR" sz="1400" dirty="0"/>
              <a:t> 2) Montaj ilişkileri verilerek montaj yapılır. </a:t>
            </a:r>
          </a:p>
          <a:p>
            <a:pPr algn="l"/>
            <a:r>
              <a:rPr lang="tr-TR" sz="1400" dirty="0"/>
              <a:t>3) ANIMATION araç çubuğu seçilir. Bu bölümde oluşturulan montaj ilişkileri devre dışı kalacaktır. Fakat DESING bölümünde montaj ilişkilerinden sonra oluşan parça hizaları korunacaktır.</a:t>
            </a:r>
          </a:p>
          <a:p>
            <a:pPr algn="l"/>
            <a:r>
              <a:rPr lang="tr-TR" sz="1400" dirty="0"/>
              <a:t> 4) Animasyon senaryosuna uygun olarak, zaman çizelgesinden hareket oluşturulmak istenen kare- </a:t>
            </a:r>
          </a:p>
          <a:p>
            <a:pPr algn="l"/>
            <a:r>
              <a:rPr lang="tr-TR" sz="1400" dirty="0"/>
              <a:t>ye gelinir ve kamera ya da parça hareketi (doğrusal ya da dönme) verilerek arada kalan kareler  </a:t>
            </a:r>
          </a:p>
          <a:p>
            <a:pPr algn="l"/>
            <a:r>
              <a:rPr lang="tr-TR" sz="1400" dirty="0"/>
              <a:t>otomatik olarak doldurulur. </a:t>
            </a:r>
          </a:p>
          <a:p>
            <a:pPr algn="l"/>
            <a:r>
              <a:rPr lang="tr-TR" sz="1400" dirty="0"/>
              <a:t>5) Tamamlanan animasyon sunumu yapılmak üzere video formatında kaydedilir. </a:t>
            </a:r>
          </a:p>
          <a:p>
            <a:pPr algn="l"/>
            <a:r>
              <a:rPr lang="tr-TR" sz="1400" dirty="0"/>
              <a:t>TRANSFORM (Hareketlendirme) bölümünün altında bulunan komutlar</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EEC52BAA-732B-D88C-0620-167643FC841F}"/>
              </a:ext>
            </a:extLst>
          </p:cNvPr>
          <p:cNvPicPr>
            <a:picLocks noChangeAspect="1"/>
          </p:cNvPicPr>
          <p:nvPr/>
        </p:nvPicPr>
        <p:blipFill>
          <a:blip r:embed="rId4"/>
          <a:stretch>
            <a:fillRect/>
          </a:stretch>
        </p:blipFill>
        <p:spPr>
          <a:xfrm>
            <a:off x="2483768" y="4535059"/>
            <a:ext cx="3923928" cy="2207210"/>
          </a:xfrm>
          <a:prstGeom prst="rect">
            <a:avLst/>
          </a:prstGeom>
        </p:spPr>
      </p:pic>
    </p:spTree>
    <p:extLst>
      <p:ext uri="{BB962C8B-B14F-4D97-AF65-F5344CB8AC3E}">
        <p14:creationId xmlns:p14="http://schemas.microsoft.com/office/powerpoint/2010/main" val="349442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6804BA9D-4DA2-2A4F-30A1-E766014E4BA5}"/>
              </a:ext>
            </a:extLst>
          </p:cNvPr>
          <p:cNvPicPr>
            <a:picLocks noChangeAspect="1"/>
          </p:cNvPicPr>
          <p:nvPr/>
        </p:nvPicPr>
        <p:blipFill rotWithShape="1">
          <a:blip r:embed="rId4"/>
          <a:srcRect l="40965" t="33600" r="11785" b="18801"/>
          <a:stretch/>
        </p:blipFill>
        <p:spPr>
          <a:xfrm>
            <a:off x="636749" y="1844824"/>
            <a:ext cx="7878522" cy="4464496"/>
          </a:xfrm>
          <a:prstGeom prst="rect">
            <a:avLst/>
          </a:prstGeom>
        </p:spPr>
      </p:pic>
    </p:spTree>
    <p:extLst>
      <p:ext uri="{BB962C8B-B14F-4D97-AF65-F5344CB8AC3E}">
        <p14:creationId xmlns:p14="http://schemas.microsoft.com/office/powerpoint/2010/main" val="324482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2677656"/>
          </a:xfrm>
          <a:prstGeom prst="rect">
            <a:avLst/>
          </a:prstGeom>
          <a:noFill/>
        </p:spPr>
        <p:txBody>
          <a:bodyPr wrap="square">
            <a:spAutoFit/>
          </a:bodyPr>
          <a:lstStyle/>
          <a:p>
            <a:pPr algn="l"/>
            <a:r>
              <a:rPr lang="tr-TR" sz="1400" dirty="0"/>
              <a:t>	Patlama animasyonu olarak isimlendirilen kavram montaj parçalarının sökülme ya da takılma sıralarının anlatımıdır.</a:t>
            </a:r>
          </a:p>
          <a:p>
            <a:pPr algn="l"/>
            <a:r>
              <a:rPr lang="tr-TR" sz="1400" dirty="0"/>
              <a:t> 	Seçilen parça/parçaların hareketlendirilmeleri daha önce anlatılan </a:t>
            </a:r>
            <a:r>
              <a:rPr lang="tr-TR" sz="1400" dirty="0" err="1"/>
              <a:t>Move-Copy</a:t>
            </a:r>
            <a:r>
              <a:rPr lang="tr-TR" sz="1400" dirty="0"/>
              <a:t> komutu ile aynıdır. İster belirlenen eksende istenilen mesafede doğrusal hareket verilir ister belirlenen eksende dönme hareketi yapmaları sağlanır. </a:t>
            </a:r>
          </a:p>
          <a:p>
            <a:pPr algn="l"/>
            <a:r>
              <a:rPr lang="tr-TR" sz="1400" dirty="0"/>
              <a:t>	Montaj parçalarının patlama animasyonları yapılırken gerçekte hangi doğrultuda sökülüyor ise burada da aynı doğrultunun seçilmesi videoya gerçeklik kazandıracaktır.</a:t>
            </a:r>
          </a:p>
          <a:p>
            <a:pPr algn="l"/>
            <a:r>
              <a:rPr lang="tr-TR" sz="1400" dirty="0"/>
              <a:t> 	Patlama görüntüsü elde edilen parçaların geri montajlarının yapılması için Restore Home komutunun kullanılması faydalı olacaktır. Çünkü bu komut montaj parçalarının ilk haline gelmesini sağlar</a:t>
            </a:r>
          </a:p>
          <a:p>
            <a:pPr algn="l"/>
            <a:r>
              <a:rPr lang="tr-TR" sz="1400" dirty="0"/>
              <a:t>	Parça/parçalar seçilip </a:t>
            </a:r>
            <a:r>
              <a:rPr lang="tr-TR" sz="1400" dirty="0" err="1"/>
              <a:t>Transform</a:t>
            </a:r>
            <a:r>
              <a:rPr lang="tr-TR" sz="1400" dirty="0"/>
              <a:t> Components komutu seçilecek olursa </a:t>
            </a:r>
            <a:r>
              <a:rPr lang="tr-TR" sz="1400" dirty="0" err="1"/>
              <a:t>Görsel’de</a:t>
            </a:r>
            <a:r>
              <a:rPr lang="tr-TR" sz="1400" dirty="0"/>
              <a:t> görülen hareketlendirici ekranda belirir ve dönme ya da kayma hareketlerinden hangisi istenirse uygulanır. Aşağıdaki </a:t>
            </a:r>
          </a:p>
          <a:p>
            <a:pPr algn="l"/>
            <a:r>
              <a:rPr lang="tr-TR" sz="1400" dirty="0"/>
              <a:t>şekilde cıvata parçası Z ekseninde 65 mm yukarı hareket ettirilmektedir.</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C7370F7F-BAC0-0D5A-5C1E-BE6C3AB9B6AC}"/>
              </a:ext>
            </a:extLst>
          </p:cNvPr>
          <p:cNvPicPr>
            <a:picLocks noChangeAspect="1"/>
          </p:cNvPicPr>
          <p:nvPr/>
        </p:nvPicPr>
        <p:blipFill rotWithShape="1">
          <a:blip r:embed="rId4"/>
          <a:srcRect l="42914" t="37400" r="16137" b="16400"/>
          <a:stretch/>
        </p:blipFill>
        <p:spPr>
          <a:xfrm>
            <a:off x="2987824" y="4415337"/>
            <a:ext cx="3324860" cy="2110007"/>
          </a:xfrm>
          <a:prstGeom prst="rect">
            <a:avLst/>
          </a:prstGeom>
        </p:spPr>
      </p:pic>
    </p:spTree>
    <p:extLst>
      <p:ext uri="{BB962C8B-B14F-4D97-AF65-F5344CB8AC3E}">
        <p14:creationId xmlns:p14="http://schemas.microsoft.com/office/powerpoint/2010/main" val="96347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1384995"/>
          </a:xfrm>
          <a:prstGeom prst="rect">
            <a:avLst/>
          </a:prstGeom>
          <a:noFill/>
        </p:spPr>
        <p:txBody>
          <a:bodyPr wrap="square">
            <a:spAutoFit/>
          </a:bodyPr>
          <a:lstStyle/>
          <a:p>
            <a:pPr algn="l"/>
            <a:r>
              <a:rPr lang="tr-TR" sz="1400" dirty="0"/>
              <a:t>	</a:t>
            </a:r>
          </a:p>
          <a:p>
            <a:pPr algn="l"/>
            <a:r>
              <a:rPr lang="tr-TR" sz="1400" dirty="0"/>
              <a:t>	Animasyon oluşturmak için öncelikle bir senaryo yazılması gerekir. Bu senaryoda hangi saniyede hangi hareket yaptırılacak belirlenmesi gerekir. </a:t>
            </a:r>
          </a:p>
          <a:p>
            <a:pPr algn="l"/>
            <a:r>
              <a:rPr lang="tr-TR" sz="1400" dirty="0"/>
              <a:t>	Daha sonra senaryoda yazılan zamana gelinip tasarlanan hareket uygulanır. Bir önceki bulunulan zaman ile hareketin oluşturulduğu zaman aralığında hareket animasyonu oluşturulur. Oluşturulan hareketlerin zaman çizelgesindeki simgeleri taşınabilir ya da kenarlarından tutularak genişletilebilirler. </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 Animasyonu</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A7BDDBAF-5C55-8802-E30E-9DB7CC420C40}"/>
              </a:ext>
            </a:extLst>
          </p:cNvPr>
          <p:cNvPicPr>
            <a:picLocks noChangeAspect="1"/>
          </p:cNvPicPr>
          <p:nvPr/>
        </p:nvPicPr>
        <p:blipFill rotWithShape="1">
          <a:blip r:embed="rId4"/>
          <a:srcRect l="42913" t="41031" r="16926" b="32654"/>
          <a:stretch/>
        </p:blipFill>
        <p:spPr>
          <a:xfrm>
            <a:off x="318172" y="3284557"/>
            <a:ext cx="8507655" cy="3135519"/>
          </a:xfrm>
          <a:prstGeom prst="rect">
            <a:avLst/>
          </a:prstGeom>
        </p:spPr>
      </p:pic>
    </p:spTree>
    <p:extLst>
      <p:ext uri="{BB962C8B-B14F-4D97-AF65-F5344CB8AC3E}">
        <p14:creationId xmlns:p14="http://schemas.microsoft.com/office/powerpoint/2010/main" val="518421276"/>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9511</TotalTime>
  <Words>598</Words>
  <Application>Microsoft Office PowerPoint</Application>
  <PresentationFormat>Ekran Gösterisi (4:3)</PresentationFormat>
  <Paragraphs>63</Paragraphs>
  <Slides>10</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Microsoft Sans Serif</vt:lpstr>
      <vt:lpstr>powerpoint-template-24</vt:lpstr>
      <vt:lpstr>3.3. MONTAJLARIN ANİMASYONU 3.3.1. Animation uygulaması </vt:lpstr>
      <vt:lpstr>Katıların Montaj Animasyonu</vt:lpstr>
      <vt:lpstr>Katıların Montaj Animasyonu</vt:lpstr>
      <vt:lpstr>Katıların Montaj Animasyonu</vt:lpstr>
      <vt:lpstr>Katıların Montaj Animasyonu</vt:lpstr>
      <vt:lpstr>Katıların Montaj Animasyonu</vt:lpstr>
      <vt:lpstr>Katıların Montaj Animasyonu</vt:lpstr>
      <vt:lpstr>Katıların Montaj Animasyonu</vt:lpstr>
      <vt:lpstr>Katıların Montaj Animasyonu</vt:lpstr>
      <vt:lpstr>Katıların Montaj Animasyonu</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91</cp:revision>
  <dcterms:created xsi:type="dcterms:W3CDTF">2021-12-22T17:52:59Z</dcterms:created>
  <dcterms:modified xsi:type="dcterms:W3CDTF">2024-12-07T22:09:57Z</dcterms:modified>
</cp:coreProperties>
</file>